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88" r:id="rId4"/>
    <p:sldId id="28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60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14C814"/>
    <a:srgbClr val="0000FF"/>
    <a:srgbClr val="0AFF0A"/>
    <a:srgbClr val="0BDE0B"/>
    <a:srgbClr val="00FF00"/>
    <a:srgbClr val="007D27"/>
    <a:srgbClr val="333333"/>
    <a:srgbClr val="DA291C"/>
    <a:srgbClr val="E4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81" d="100"/>
          <a:sy n="81" d="100"/>
        </p:scale>
        <p:origin x="-258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6372" y="1143000"/>
            <a:ext cx="548525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700" y="1122363"/>
            <a:ext cx="9142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700" y="3602038"/>
            <a:ext cx="9142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183" y="365125"/>
            <a:ext cx="262838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35" y="365125"/>
            <a:ext cx="773277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86" y="1709738"/>
            <a:ext cx="1051353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86" y="4589463"/>
            <a:ext cx="1051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35" y="1825625"/>
            <a:ext cx="51805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85" y="1825625"/>
            <a:ext cx="51805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3" y="365125"/>
            <a:ext cx="1051353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23" y="1681163"/>
            <a:ext cx="5156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23" y="2505075"/>
            <a:ext cx="515677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985" y="1681163"/>
            <a:ext cx="51821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985" y="2505075"/>
            <a:ext cx="518216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3" y="457200"/>
            <a:ext cx="39314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168" y="987425"/>
            <a:ext cx="617098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23" y="2057400"/>
            <a:ext cx="39314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3" y="457200"/>
            <a:ext cx="39314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168" y="987425"/>
            <a:ext cx="617098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23" y="2057400"/>
            <a:ext cx="39314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35" y="365125"/>
            <a:ext cx="10513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35" y="1825625"/>
            <a:ext cx="105135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35" y="6356350"/>
            <a:ext cx="274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805" y="6356350"/>
            <a:ext cx="41139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905" y="6356350"/>
            <a:ext cx="274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ım Şeması: Ertele 5"/>
          <p:cNvSpPr/>
          <p:nvPr/>
        </p:nvSpPr>
        <p:spPr>
          <a:xfrm>
            <a:off x="0" y="0"/>
            <a:ext cx="6080760" cy="6858000"/>
          </a:xfrm>
          <a:prstGeom prst="flowChartDelay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sp>
        <p:nvSpPr>
          <p:cNvPr id="10" name="Metin Kutusu 9"/>
          <p:cNvSpPr txBox="1"/>
          <p:nvPr/>
        </p:nvSpPr>
        <p:spPr>
          <a:xfrm>
            <a:off x="6456698" y="2382560"/>
            <a:ext cx="5184140" cy="20928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tr-TR" sz="2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B</a:t>
            </a:r>
            <a:r>
              <a:rPr lang="en-US" altLang="en-US" sz="2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URS</a:t>
            </a:r>
            <a:r>
              <a:rPr lang="en-US" altLang="tr-TR" sz="2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A</a:t>
            </a:r>
          </a:p>
          <a:p>
            <a:r>
              <a:rPr lang="en-US" altLang="en-US" sz="2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</a:t>
            </a:r>
            <a:r>
              <a:rPr lang="en-US" altLang="en-US" sz="2600" b="1" dirty="0" smtClean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MÜDÜRLÜĞÜ</a:t>
            </a:r>
            <a:endParaRPr lang="tr-TR" altLang="en-US" sz="2600" b="1" dirty="0" smtClean="0">
              <a:solidFill>
                <a:srgbClr val="333333"/>
              </a:solidFill>
              <a:latin typeface="Myriad Pro" panose="020B0503030403020204" charset="0"/>
              <a:cs typeface="Myriad Pro" panose="020B0503030403020204" charset="0"/>
            </a:endParaRPr>
          </a:p>
          <a:p>
            <a:endParaRPr lang="tr-TR" altLang="en-US" sz="2600" b="1" dirty="0">
              <a:solidFill>
                <a:srgbClr val="333333"/>
              </a:solidFill>
              <a:latin typeface="Myriad Pro" panose="020B0503030403020204" charset="0"/>
              <a:cs typeface="Myriad Pro" panose="020B0503030403020204" charset="0"/>
            </a:endParaRPr>
          </a:p>
          <a:p>
            <a:r>
              <a:rPr lang="tr-TR" altLang="en-US" sz="2600" b="1" dirty="0" smtClean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ENERJİ YÖNETİM BİRİMİ</a:t>
            </a:r>
          </a:p>
          <a:p>
            <a:endParaRPr lang="tr-TR" altLang="tr-TR" sz="2600" b="1" dirty="0" smtClean="0">
              <a:solidFill>
                <a:srgbClr val="333333"/>
              </a:solidFill>
              <a:uFillTx/>
              <a:latin typeface="Myriad Pro Light" panose="020B0403030403020204" charset="0"/>
              <a:cs typeface="Myriad Pro" panose="020B050303040302020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620" y="1920240"/>
            <a:ext cx="301752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9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743875" y="1299308"/>
            <a:ext cx="5168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Myriad Pro" pitchFamily="34" charset="0"/>
              </a:rPr>
              <a:t>ENERJİ VERİMLİLİĞİ HAFTASI </a:t>
            </a:r>
          </a:p>
          <a:p>
            <a:pPr algn="ctr"/>
            <a:r>
              <a:rPr lang="tr-TR" sz="2000" b="1" dirty="0" smtClean="0">
                <a:latin typeface="Myriad Pro" pitchFamily="34" charset="0"/>
              </a:rPr>
              <a:t>GERİ DÖNÜŞÜM ÜRÜNÜMÜ TASARLIYORUM</a:t>
            </a:r>
            <a:endParaRPr lang="tr-TR" sz="2000" b="1" dirty="0">
              <a:latin typeface="Myriad Pro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41" y="1995681"/>
            <a:ext cx="8644926" cy="468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10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259983" y="1501260"/>
            <a:ext cx="2199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Myriad Pro" pitchFamily="34" charset="0"/>
              </a:rPr>
              <a:t>KOMPOST YAPIMI</a:t>
            </a:r>
            <a:endParaRPr lang="tr-TR" sz="2000" b="1" dirty="0">
              <a:latin typeface="Myriad Pro" pitchFamily="34" charset="0"/>
            </a:endParaRPr>
          </a:p>
        </p:txBody>
      </p:sp>
      <p:pic>
        <p:nvPicPr>
          <p:cNvPr id="15" name="Picture 2" descr="C:\Users\Gürkan\Desktop\Screenshot_20221201_101154_com.android.chrome_edit_131278559656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31" y="2009104"/>
            <a:ext cx="8813917" cy="44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11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83957"/>
              </p:ext>
            </p:extLst>
          </p:nvPr>
        </p:nvGraphicFramePr>
        <p:xfrm>
          <a:off x="911187" y="1700808"/>
          <a:ext cx="10688291" cy="477329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60519"/>
                <a:gridCol w="216690"/>
                <a:gridCol w="2538317"/>
                <a:gridCol w="282121"/>
                <a:gridCol w="5790644"/>
              </a:tblGrid>
              <a:tr h="460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Myriad Pro" pitchFamily="34" charset="0"/>
                        </a:rPr>
                        <a:t>ŞUBAT</a:t>
                      </a:r>
                      <a:endParaRPr lang="tr-TR" sz="2800" b="1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Myriad Pro" pitchFamily="34" charset="0"/>
                        </a:rPr>
                        <a:t>DEDEKTİFLERİMİZ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Myriad Pro" pitchFamily="34" charset="0"/>
                        </a:rPr>
                        <a:t>İŞ BAŞINDA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1. Işık Dedektiflerimiz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2. Su Dedektiflerimiz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3. Çöp Dedektiflerimiz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*Öğrencilerin evde ve okulda tasarrufla ilgili yapmış oldukları örnek uygulama çalışmaları değerlendirilir. Örnek çalışmaları yapan öğrencilere “dedektif” yaka kartı takılarak sorumlulukları pekiştirilir.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*Plastik Kapak Toplama</a:t>
                      </a:r>
                      <a:r>
                        <a:rPr lang="tr-TR" sz="20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Projesi, Atık</a:t>
                      </a:r>
                      <a:r>
                        <a:rPr lang="tr-TR" sz="20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Giysi Toplama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Projesi,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Atık Pil Toplama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Projesi,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Bitkisel Atık Yağ Toplama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Projesi,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Elektronik Atık Toplama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Projesi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ile ilgili çalışmalar yapılır. (Okulda en çok atık toplayan sınıfa ENERJİ SINIFI levhası asılır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.)</a:t>
                      </a:r>
                      <a:endParaRPr lang="tr-TR" sz="2000" b="0" dirty="0" smtClean="0">
                        <a:effectLst/>
                        <a:latin typeface="Myriad Pro Light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8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12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5" name="Picture 2" descr="C:\Users\Gürkan\Desktop\Screenshot_20221130_140335_com.android.chrome_edit_129458758040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" y="1598323"/>
            <a:ext cx="4703298" cy="39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Gürkan\Desktop\Screenshot_20221130_140400_com.android.chrome_edit_129437175160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56" y="2386579"/>
            <a:ext cx="5439376" cy="36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7277744" y="1628800"/>
            <a:ext cx="361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latin typeface="Myriad Pro" pitchFamily="34" charset="0"/>
              </a:rPr>
              <a:t>DEDEKTİFLERİMİZ İŞ BAŞINDA</a:t>
            </a:r>
            <a:endParaRPr lang="tr-TR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13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19044"/>
              </p:ext>
            </p:extLst>
          </p:nvPr>
        </p:nvGraphicFramePr>
        <p:xfrm>
          <a:off x="527245" y="1340768"/>
          <a:ext cx="11161982" cy="518457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60248"/>
                <a:gridCol w="228027"/>
                <a:gridCol w="2693952"/>
                <a:gridCol w="216690"/>
                <a:gridCol w="6263065"/>
              </a:tblGrid>
              <a:tr h="5184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  <a:latin typeface="Myriad Pro" pitchFamily="34" charset="0"/>
                        </a:rPr>
                        <a:t>MART</a:t>
                      </a:r>
                      <a:endParaRPr lang="tr-TR" sz="32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Myriad Pro" pitchFamily="34" charset="0"/>
                        </a:rPr>
                        <a:t>*</a:t>
                      </a:r>
                      <a:r>
                        <a:rPr lang="tr-TR" sz="1600" dirty="0">
                          <a:effectLst/>
                          <a:latin typeface="Myriad Pro" pitchFamily="34" charset="0"/>
                        </a:rPr>
                        <a:t>TARLADAN </a:t>
                      </a:r>
                      <a:r>
                        <a:rPr lang="tr-TR" sz="1600" dirty="0" smtClean="0">
                          <a:effectLst/>
                          <a:latin typeface="Myriad Pro" pitchFamily="34" charset="0"/>
                        </a:rPr>
                        <a:t>   SOFRAYA</a:t>
                      </a:r>
                      <a:endParaRPr lang="tr-TR" sz="1600" dirty="0">
                        <a:effectLst/>
                        <a:latin typeface="Myriad Pro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Myriad Pro" pitchFamily="34" charset="0"/>
                        </a:rPr>
                        <a:t>*KUŞ EVLERİMİZ</a:t>
                      </a:r>
                      <a:endParaRPr lang="tr-TR" sz="16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1. Mevsime uygun bitki yetiştirilir</a:t>
                      </a:r>
                      <a:r>
                        <a:rPr lang="tr-TR" sz="2000" baseline="0" dirty="0" smtClean="0">
                          <a:effectLst/>
                          <a:latin typeface="Myriad Pro Light" pitchFamily="34" charset="0"/>
                        </a:rPr>
                        <a:t> ve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 öğrenci yetiştirdiği ürünü kullanır. (Tarlada, bahçede, sınıfta, saksıda soğan yetiştirir ve yetiştirdiği soğan ile salata yapar.)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2. Öğrencilerle birlikte evdeki ve okuldaki bayat ekmeklerin nasıl değerlendirileceği ile ilgili etkinlikler yapılır.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3. Atık materyallerden kuş evleri yapılır, yapılan kuş evleri öğrencilerle birlikte okul çevresindeki uygun alanlara asılır.</a:t>
                      </a:r>
                      <a:endParaRPr lang="tr-TR" sz="2000" dirty="0">
                        <a:effectLst/>
                        <a:latin typeface="Myriad Pro Light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14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5" y="2780928"/>
            <a:ext cx="6337961" cy="367240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44" y="1484784"/>
            <a:ext cx="4721261" cy="366777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2381802" y="1613446"/>
            <a:ext cx="2030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Myriad Pro" pitchFamily="34" charset="0"/>
              </a:rPr>
              <a:t>KUŞ EVLERİ</a:t>
            </a:r>
            <a:endParaRPr lang="tr-TR" sz="28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20142" y="1094436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15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5344" r="2026" b="4939"/>
          <a:stretch/>
        </p:blipFill>
        <p:spPr>
          <a:xfrm>
            <a:off x="1698303" y="1904127"/>
            <a:ext cx="8792854" cy="482115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698303" y="1201451"/>
            <a:ext cx="8384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Myriad Pro" pitchFamily="34" charset="0"/>
              </a:rPr>
              <a:t>YETİŞTİRDİĞİMİZ BİTKİLERDEN SALATA YAPIYORUZ</a:t>
            </a:r>
            <a:r>
              <a:rPr lang="tr-TR" sz="3200" b="1" dirty="0" smtClean="0">
                <a:latin typeface="Myriad Pro Light" pitchFamily="34" charset="0"/>
              </a:rPr>
              <a:t>.</a:t>
            </a:r>
            <a:endParaRPr lang="tr-TR" sz="3200" b="1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16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Picture 2" descr="C:\Users\Gürkan\Desktop\Screenshot_20221201_091153_com.android.chrome_edit_130706275420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39" y="1300200"/>
            <a:ext cx="950258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17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700"/>
              </p:ext>
            </p:extLst>
          </p:nvPr>
        </p:nvGraphicFramePr>
        <p:xfrm>
          <a:off x="862885" y="1893194"/>
          <a:ext cx="10458773" cy="437101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98774"/>
                <a:gridCol w="216792"/>
                <a:gridCol w="2589625"/>
                <a:gridCol w="216792"/>
                <a:gridCol w="5636790"/>
              </a:tblGrid>
              <a:tr h="437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Myriad Pro" pitchFamily="34" charset="0"/>
                        </a:rPr>
                        <a:t>NİSAN</a:t>
                      </a:r>
                      <a:endParaRPr lang="tr-TR" sz="2800" b="1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Myriad Pro" pitchFamily="34" charset="0"/>
                        </a:rPr>
                        <a:t>DENEYLERLE </a:t>
                      </a:r>
                      <a:r>
                        <a:rPr lang="tr-TR" sz="2000" dirty="0" smtClean="0">
                          <a:effectLst/>
                          <a:latin typeface="Myriad Pro" pitchFamily="34" charset="0"/>
                        </a:rPr>
                        <a:t>ÖĞRENİYORUZ</a:t>
                      </a:r>
                      <a:endParaRPr lang="tr-TR" sz="2000" b="1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1. Enerji </a:t>
                      </a: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Tasarrufu-Su </a:t>
                      </a: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Değirmeni, Rüzgâr </a:t>
                      </a: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Gülü Deneyi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2</a:t>
                      </a: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. Su </a:t>
                      </a: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Tasarrufu-Su Arıtma </a:t>
                      </a: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Deneyi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 dirty="0">
                        <a:effectLst/>
                        <a:latin typeface="Myriad Pro Light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Sınıfta yapacağınız deneyler çeşitlendirilerek öğrencilere tasarrufun iklime</a:t>
                      </a: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, çevreye, ekonomiye </a:t>
                      </a: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katkısı anlatılır.</a:t>
                      </a:r>
                      <a:endParaRPr lang="tr-TR" sz="2400" dirty="0">
                        <a:effectLst/>
                        <a:latin typeface="Myriad Pro Light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8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18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Picture 2" descr="C:\Users\Gürkan\Desktop\Screenshot_20221201_084607_com.android.chrome_edit_130792843689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2" y="1530791"/>
            <a:ext cx="5087239" cy="33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Gürkan\Desktop\Screenshot_20221201_084622_com.android.chrome_edit_130765922156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69" y="1530791"/>
            <a:ext cx="5183226" cy="46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ım Şeması: Ertele 5"/>
          <p:cNvSpPr/>
          <p:nvPr/>
        </p:nvSpPr>
        <p:spPr>
          <a:xfrm>
            <a:off x="0" y="0"/>
            <a:ext cx="6080760" cy="6858000"/>
          </a:xfrm>
          <a:prstGeom prst="flowChartDelay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620" y="1920240"/>
            <a:ext cx="3017520" cy="30175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615711" y="2626148"/>
            <a:ext cx="4437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Myriad Pro Light" pitchFamily="34" charset="0"/>
              </a:rPr>
              <a:t>OKUL ÖNCESİNDE SÜRDÜRÜLEBİLİR </a:t>
            </a:r>
            <a:r>
              <a:rPr lang="tr-TR" sz="2800" b="1" dirty="0" smtClean="0">
                <a:latin typeface="Myriad Pro Light" pitchFamily="34" charset="0"/>
              </a:rPr>
              <a:t>YAŞAM PROJESİ</a:t>
            </a:r>
            <a:endParaRPr lang="tr-TR" sz="2800" b="1" dirty="0">
              <a:latin typeface="Myriad Pro Ligh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19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88502"/>
              </p:ext>
            </p:extLst>
          </p:nvPr>
        </p:nvGraphicFramePr>
        <p:xfrm>
          <a:off x="858415" y="2007553"/>
          <a:ext cx="10472630" cy="302433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64534"/>
                <a:gridCol w="241974"/>
                <a:gridCol w="2563124"/>
                <a:gridCol w="216690"/>
                <a:gridCol w="5686308"/>
              </a:tblGrid>
              <a:tr h="302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Myriad Pro" pitchFamily="34" charset="0"/>
                        </a:rPr>
                        <a:t>MAYIS</a:t>
                      </a:r>
                      <a:endParaRPr lang="tr-TR" sz="2400" b="1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Myriad Pro" pitchFamily="34" charset="0"/>
                        </a:rPr>
                        <a:t>KARBON AYAK İZİ</a:t>
                      </a:r>
                      <a:endParaRPr lang="tr-TR" sz="20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1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. Karbon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ayak izi ile ilgili öğrencilere bilgi verilir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. Karbon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ayak izini 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anlatan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çeşitli etkinlikler yapılır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. (Hikâye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anlatma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, boyama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vb.)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2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. Ağaç dikimi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(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Öğrencilerle birlikte uygun alana ağaç 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dikimi yapılır.)</a:t>
                      </a:r>
                      <a:endParaRPr lang="tr-TR" sz="2000" dirty="0">
                        <a:effectLst/>
                        <a:latin typeface="Myriad Pro Light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8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20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1313892"/>
            <a:ext cx="996824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ım Şeması: Ertele 5"/>
          <p:cNvSpPr/>
          <p:nvPr/>
        </p:nvSpPr>
        <p:spPr>
          <a:xfrm>
            <a:off x="0" y="0"/>
            <a:ext cx="6080760" cy="6858000"/>
          </a:xfrm>
          <a:prstGeom prst="flowChartDelay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sp>
        <p:nvSpPr>
          <p:cNvPr id="10" name="Metin Kutusu 9"/>
          <p:cNvSpPr txBox="1"/>
          <p:nvPr/>
        </p:nvSpPr>
        <p:spPr>
          <a:xfrm>
            <a:off x="6546850" y="3168333"/>
            <a:ext cx="518414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en-US" sz="2800" b="1" dirty="0" smtClean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TEŞEKKÜR </a:t>
            </a:r>
            <a:r>
              <a:rPr lang="en-US" altLang="en-US" sz="28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EDERİZ.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620" y="1920240"/>
            <a:ext cx="301752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12003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tr-TR" sz="3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PROJENİN AMACI</a:t>
            </a:r>
            <a:br>
              <a:rPr lang="en-US" altLang="tr-TR" sz="3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</a:br>
            <a:endParaRPr lang="en-US" altLang="tr-TR" sz="3600" b="1" dirty="0">
              <a:solidFill>
                <a:srgbClr val="333333"/>
              </a:solidFill>
              <a:latin typeface="Myriad Pro" panose="020B0503030403020204" charset="0"/>
              <a:cs typeface="Myriad Pro" panose="020B050303040302020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tr-TR" sz="1600" dirty="0">
              <a:solidFill>
                <a:prstClr val="black"/>
              </a:solidFill>
              <a:latin typeface="Myriad Pro Light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2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62050" y="1803042"/>
            <a:ext cx="55970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Okul Öncesinde Sürdürülebilir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Y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aşam 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P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rojesi;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gelecekte 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yaşanması muhtemel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sorunlara 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karşı farkındalık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yaratmayı, yaşanması olası sorunlara farklı bakış açısı ile çözüm yolu bulmayı hedefliyor. </a:t>
            </a:r>
          </a:p>
          <a:p>
            <a:pPr lvl="0" algn="just"/>
            <a:endParaRPr lang="tr-TR" sz="2000" b="1" dirty="0">
              <a:solidFill>
                <a:prstClr val="black"/>
              </a:solidFill>
              <a:latin typeface="Myriad Pro Light" pitchFamily="34" charset="0"/>
            </a:endParaRPr>
          </a:p>
          <a:p>
            <a:pPr lvl="0" algn="just"/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4-6 yaş aralığındaki okul öncesi öğrencilerini kapsayan, sürdürülebilir yaşama dair 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birçok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konuya ve iklim değişikliğine dikkat çeken  bir projedir. </a:t>
            </a:r>
          </a:p>
          <a:p>
            <a:pPr lvl="0" algn="just"/>
            <a:endParaRPr lang="tr-TR" sz="2000" b="1" dirty="0">
              <a:solidFill>
                <a:prstClr val="black"/>
              </a:solidFill>
              <a:latin typeface="Myriad Pro Light" pitchFamily="34" charset="0"/>
            </a:endParaRPr>
          </a:p>
          <a:p>
            <a:pPr lvl="0" algn="just"/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Bu proje; gelecekte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yaşanması muhtemel iklim ve çevre sorunlarına dikkat çekerek çevreyi, doğayı ve dünyayı korumayı 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amaçlıyor.</a:t>
            </a:r>
            <a:endParaRPr lang="tr-TR" sz="2000" dirty="0">
              <a:solidFill>
                <a:prstClr val="black"/>
              </a:solidFill>
              <a:latin typeface="Myriad Pro Light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9" t="10086" r="8579" b="6005"/>
          <a:stretch/>
        </p:blipFill>
        <p:spPr>
          <a:xfrm>
            <a:off x="6761408" y="1626762"/>
            <a:ext cx="4852107" cy="46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tr-TR" sz="3600" b="1" dirty="0" smtClean="0"/>
              <a:t>                                           </a:t>
            </a:r>
            <a:r>
              <a:rPr lang="tr-TR" sz="3600" b="1" dirty="0" smtClean="0">
                <a:latin typeface="Myriad Pro" pitchFamily="34" charset="0"/>
              </a:rPr>
              <a:t>PROJE </a:t>
            </a:r>
            <a:r>
              <a:rPr lang="tr-TR" sz="3600" b="1" dirty="0">
                <a:latin typeface="Myriad Pro" pitchFamily="34" charset="0"/>
              </a:rPr>
              <a:t>HEDEFLERİ</a:t>
            </a:r>
            <a:endParaRPr lang="tr-TR" sz="3600" dirty="0">
              <a:latin typeface="Myriad Pro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0142" y="1151238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3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idx="1"/>
          </p:nvPr>
        </p:nvSpPr>
        <p:spPr>
          <a:xfrm>
            <a:off x="477429" y="1854580"/>
            <a:ext cx="5618318" cy="4291840"/>
          </a:xfrm>
        </p:spPr>
        <p:txBody>
          <a:bodyPr/>
          <a:lstStyle/>
          <a:p>
            <a:pPr marL="285750" indent="-285750" algn="just"/>
            <a:r>
              <a:rPr lang="tr-TR" sz="2000" b="1" dirty="0">
                <a:latin typeface="Myriad Pro Light" pitchFamily="34" charset="0"/>
              </a:rPr>
              <a:t>Çevre dostu nesiller yetiştirmek.</a:t>
            </a:r>
          </a:p>
          <a:p>
            <a:pPr marL="285750" indent="-285750" algn="just"/>
            <a:r>
              <a:rPr lang="tr-TR" sz="2000" b="1" dirty="0">
                <a:latin typeface="Myriad Pro Light" pitchFamily="34" charset="0"/>
              </a:rPr>
              <a:t>Okul öncesi öğrencilerine çevre sorunları ve iklim krizi ile ilgili farkındalık kazandırmak.</a:t>
            </a:r>
          </a:p>
          <a:p>
            <a:pPr marL="285750" indent="-285750" algn="just"/>
            <a:r>
              <a:rPr lang="tr-TR" sz="2000" b="1" dirty="0">
                <a:latin typeface="Myriad Pro Light" pitchFamily="34" charset="0"/>
              </a:rPr>
              <a:t>Sıfır Atık Projesi ile ilgili çalışmalar yaparak geri dönüşüm, atık </a:t>
            </a:r>
            <a:r>
              <a:rPr lang="tr-TR" sz="2000" b="1" dirty="0" err="1">
                <a:latin typeface="Myriad Pro Light" pitchFamily="34" charset="0"/>
              </a:rPr>
              <a:t>azaltımı</a:t>
            </a:r>
            <a:r>
              <a:rPr lang="tr-TR" sz="2000" b="1" dirty="0">
                <a:latin typeface="Myriad Pro Light" pitchFamily="34" charset="0"/>
              </a:rPr>
              <a:t> </a:t>
            </a:r>
            <a:r>
              <a:rPr lang="tr-TR" sz="2000" b="1" dirty="0" smtClean="0">
                <a:latin typeface="Myriad Pro Light" pitchFamily="34" charset="0"/>
              </a:rPr>
              <a:t>ve </a:t>
            </a:r>
            <a:r>
              <a:rPr lang="tr-TR" sz="2000" b="1" dirty="0" smtClean="0">
                <a:latin typeface="Myriad Pro Light" pitchFamily="34" charset="0"/>
              </a:rPr>
              <a:t>israfın </a:t>
            </a:r>
            <a:r>
              <a:rPr lang="tr-TR" sz="2000" b="1" dirty="0">
                <a:latin typeface="Myriad Pro Light" pitchFamily="34" charset="0"/>
              </a:rPr>
              <a:t>önlenmesi ile ilgili bilinç </a:t>
            </a:r>
            <a:r>
              <a:rPr lang="tr-TR" sz="2000" b="1" dirty="0" smtClean="0">
                <a:latin typeface="Myriad Pro Light" pitchFamily="34" charset="0"/>
              </a:rPr>
              <a:t>kazandırmak</a:t>
            </a:r>
            <a:r>
              <a:rPr lang="tr-TR" sz="2000" b="1" dirty="0">
                <a:latin typeface="Myriad Pro Light" pitchFamily="34" charset="0"/>
              </a:rPr>
              <a:t>.</a:t>
            </a:r>
          </a:p>
          <a:p>
            <a:pPr marL="285750" indent="-285750" algn="just"/>
            <a:r>
              <a:rPr lang="tr-TR" sz="2000" b="1" dirty="0">
                <a:latin typeface="Myriad Pro Light" pitchFamily="34" charset="0"/>
              </a:rPr>
              <a:t>Enerji </a:t>
            </a:r>
            <a:r>
              <a:rPr lang="tr-TR" sz="2000" b="1" dirty="0" smtClean="0">
                <a:latin typeface="Myriad Pro Light" pitchFamily="34" charset="0"/>
              </a:rPr>
              <a:t>tasarrufunun ve </a:t>
            </a:r>
            <a:r>
              <a:rPr lang="tr-TR" sz="2000" b="1" dirty="0">
                <a:latin typeface="Myriad Pro Light" pitchFamily="34" charset="0"/>
              </a:rPr>
              <a:t>verimliliğinin önemini </a:t>
            </a:r>
            <a:r>
              <a:rPr lang="tr-TR" sz="2000" b="1" dirty="0" smtClean="0">
                <a:latin typeface="Myriad Pro Light" pitchFamily="34" charset="0"/>
              </a:rPr>
              <a:t>kavratmak. </a:t>
            </a:r>
            <a:endParaRPr lang="tr-TR" sz="2000" b="1" dirty="0">
              <a:latin typeface="Myriad Pro Light" pitchFamily="34" charset="0"/>
            </a:endParaRPr>
          </a:p>
          <a:p>
            <a:pPr marL="285750" indent="-285750" algn="just"/>
            <a:r>
              <a:rPr lang="tr-TR" sz="2000" b="1" dirty="0" smtClean="0">
                <a:latin typeface="Myriad Pro Light" pitchFamily="34" charset="0"/>
              </a:rPr>
              <a:t>Öğrencileri, enerji </a:t>
            </a:r>
            <a:r>
              <a:rPr lang="tr-TR" sz="2000" b="1" dirty="0" smtClean="0">
                <a:latin typeface="Myriad Pro Light" pitchFamily="34" charset="0"/>
              </a:rPr>
              <a:t>kaynaklarını </a:t>
            </a:r>
            <a:r>
              <a:rPr lang="tr-TR" sz="2000" b="1" dirty="0">
                <a:latin typeface="Myriad Pro Light" pitchFamily="34" charset="0"/>
              </a:rPr>
              <a:t>daha dikkatli </a:t>
            </a:r>
            <a:r>
              <a:rPr lang="tr-TR" sz="2000" b="1" dirty="0" smtClean="0">
                <a:latin typeface="Myriad Pro Light" pitchFamily="34" charset="0"/>
              </a:rPr>
              <a:t>kullanmaları gerektiğiyle ilgili bilgilendirmek.</a:t>
            </a:r>
            <a:endParaRPr lang="tr-TR" sz="2000" b="1" dirty="0">
              <a:latin typeface="Myriad Pro Light" pitchFamily="34" charset="0"/>
            </a:endParaRPr>
          </a:p>
          <a:p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14221" r="6018" b="5778"/>
          <a:stretch/>
        </p:blipFill>
        <p:spPr>
          <a:xfrm>
            <a:off x="6400800" y="1578230"/>
            <a:ext cx="5212715" cy="45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4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69637"/>
              </p:ext>
            </p:extLst>
          </p:nvPr>
        </p:nvGraphicFramePr>
        <p:xfrm>
          <a:off x="853772" y="1454922"/>
          <a:ext cx="10467491" cy="509115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22928"/>
                <a:gridCol w="216690"/>
                <a:gridCol w="2538319"/>
                <a:gridCol w="216690"/>
                <a:gridCol w="5672864"/>
              </a:tblGrid>
              <a:tr h="5091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3200" dirty="0" smtClean="0">
                          <a:effectLst/>
                          <a:latin typeface="Myriad Pro" pitchFamily="34" charset="0"/>
                        </a:rPr>
                        <a:t>OCAK</a:t>
                      </a: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Myriad Pro" pitchFamily="34" charset="0"/>
                        </a:rPr>
                        <a:t>GERİ </a:t>
                      </a:r>
                      <a:r>
                        <a:rPr lang="tr-TR" sz="2000" b="1" dirty="0">
                          <a:effectLst/>
                          <a:latin typeface="Myriad Pro" pitchFamily="34" charset="0"/>
                        </a:rPr>
                        <a:t>DÖNÜŞÜM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1. Geri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Dönüşüm Kutularını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Öğreniyorum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Etkinliği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2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Geri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dönüşüm kutuları öğrencilere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tanıtılır, kullanım amaçlarını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oyun yoluyla öğrenmeleri sağlanır.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3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Geri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dönüşüm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sembolleri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 anlamları üzerine çalımalar yapılır.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4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Geri dönüşüm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malzemeleriyle </a:t>
                      </a:r>
                      <a:r>
                        <a:rPr lang="tr-TR" sz="1600" b="0" dirty="0" err="1">
                          <a:effectLst/>
                          <a:latin typeface="Myriad Pro Light" pitchFamily="34" charset="0"/>
                        </a:rPr>
                        <a:t>s</a:t>
                      </a:r>
                      <a:r>
                        <a:rPr lang="tr-TR" sz="1600" b="0" dirty="0" err="1" smtClean="0">
                          <a:effectLst/>
                          <a:latin typeface="Myriad Pro Light" pitchFamily="34" charset="0"/>
                        </a:rPr>
                        <a:t>udoku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oyunu oynanır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(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Hazırlanan mat üzerinde çeşitli atık malzemelerle </a:t>
                      </a:r>
                      <a:r>
                        <a:rPr lang="tr-TR" sz="1600" b="0" dirty="0" err="1" smtClean="0">
                          <a:effectLst/>
                          <a:latin typeface="Myriad Pro Light" pitchFamily="34" charset="0"/>
                        </a:rPr>
                        <a:t>sudoku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oynanır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.)</a:t>
                      </a:r>
                      <a:endParaRPr lang="tr-TR" sz="1600" b="0" dirty="0">
                        <a:effectLst/>
                        <a:latin typeface="Myriad Pro Light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5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Enerji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Verimliliği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Haftası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k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apsamında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ailelerle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birlikte geri dönüşüm malzemelerinden tasarlanan özgün çalışmalar okula getirilerek sergilenir.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6.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Atık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Giysi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 Oyuncak Toplama Kampanyası yapılarak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tamiri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mümkün olan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oyuncaklar 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velilerin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de desteğiyle tamir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edilir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ve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belirlenen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kardeş okullara ulaştırılır.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7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Atık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Yönetimi-</a:t>
                      </a:r>
                      <a:r>
                        <a:rPr lang="tr-TR" sz="1600" b="0" dirty="0" err="1">
                          <a:effectLst/>
                          <a:latin typeface="Myriad Pro Light" pitchFamily="34" charset="0"/>
                        </a:rPr>
                        <a:t>Kompost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Yapımı (</a:t>
                      </a:r>
                      <a:r>
                        <a:rPr lang="tr-TR" sz="1600" b="0" dirty="0" err="1" smtClean="0">
                          <a:effectLst/>
                          <a:latin typeface="Myriad Pro Light" pitchFamily="34" charset="0"/>
                        </a:rPr>
                        <a:t>Kompost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 </a:t>
                      </a:r>
                      <a:r>
                        <a:rPr lang="tr-TR" sz="1600" b="0" dirty="0" err="1" smtClean="0">
                          <a:effectLst/>
                          <a:latin typeface="Myriad Pro Light" pitchFamily="34" charset="0"/>
                        </a:rPr>
                        <a:t>Kompostlaştırma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hakkında bilgi verilir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, ev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tipi </a:t>
                      </a:r>
                      <a:r>
                        <a:rPr lang="tr-TR" sz="1600" b="0" dirty="0" err="1">
                          <a:effectLst/>
                          <a:latin typeface="Myriad Pro Light" pitchFamily="34" charset="0"/>
                        </a:rPr>
                        <a:t>kompost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 öğrencilerle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uygulamalı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olarak yapılır.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8. Gezi (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Geri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dönüşüm, sıfır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atık ve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enerji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verimliliği konusunda öğrencilerde farkındalık oluşturmak için GERİ DÖNÜŞÜM TESİSLERİNE  gezi düzenlenir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.)</a:t>
                      </a:r>
                      <a:endParaRPr lang="tr-TR" sz="1600" b="0" dirty="0">
                        <a:effectLst/>
                        <a:latin typeface="Myriad Pro Light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5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5" name="Picture 2" descr="C:\Users\Gürkan\Desktop\Screenshot_20221130_141340_com.android.chrome_edit_129420185657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77" y="1807923"/>
            <a:ext cx="916455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311611" y="1294382"/>
            <a:ext cx="631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Myriad Pro" pitchFamily="34" charset="0"/>
              </a:rPr>
              <a:t>GERİ DÖNÜŞÜM KUTULARINI ÖĞRENİYORUM</a:t>
            </a:r>
            <a:endParaRPr lang="tr-TR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6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1029570" y="737040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Picture 2" descr="C:\Users\Gürkan\Desktop\Screenshot_20221130_141322_com.android.chrome_edit_129427928565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23" y="1782407"/>
            <a:ext cx="8101577" cy="48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311611" y="1368522"/>
            <a:ext cx="649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Myriad Pro" pitchFamily="34" charset="0"/>
              </a:rPr>
              <a:t>GERİ DÖNÜŞÜM KUTULARINI ÖĞRENİYORUM</a:t>
            </a:r>
            <a:endParaRPr lang="tr-TR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7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Picture 2" descr="C:\Users\Gürkan\Desktop\Screenshot_20221130_141933_com.android.chrome_edit_129412315858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09" y="1768034"/>
            <a:ext cx="883068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647744" y="1294382"/>
            <a:ext cx="543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Myriad Pro" pitchFamily="34" charset="0"/>
              </a:rPr>
              <a:t>SUDOKU OYUNU</a:t>
            </a:r>
            <a:endParaRPr lang="tr-TR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8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661497" y="1274594"/>
            <a:ext cx="5168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Myriad Pro" pitchFamily="34" charset="0"/>
              </a:rPr>
              <a:t>ENERJİ VERİMLİLİĞİ HAFTASI </a:t>
            </a:r>
          </a:p>
          <a:p>
            <a:pPr algn="ctr"/>
            <a:r>
              <a:rPr lang="tr-TR" sz="2000" b="1" dirty="0" smtClean="0">
                <a:latin typeface="Myriad Pro" pitchFamily="34" charset="0"/>
              </a:rPr>
              <a:t>GERİ DÖNÜŞÜM ÜRÜNÜMÜ TASARLIYORUM</a:t>
            </a:r>
            <a:endParaRPr lang="tr-TR" sz="2000" b="1" dirty="0">
              <a:latin typeface="Myriad Pro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28" y="2035007"/>
            <a:ext cx="914161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714</Words>
  <Application>Microsoft Office PowerPoint</Application>
  <PresentationFormat>Özel</PresentationFormat>
  <Paragraphs>163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Levent Yazıcı</Manager>
  <Company>EVeP16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0</dc:title>
  <dc:creator>Bursa Valiliği</dc:creator>
  <cp:lastModifiedBy>Lenova</cp:lastModifiedBy>
  <cp:revision>111</cp:revision>
  <dcterms:created xsi:type="dcterms:W3CDTF">2021-10-08T11:16:51Z</dcterms:created>
  <dcterms:modified xsi:type="dcterms:W3CDTF">2023-01-09T06:50:25Z</dcterms:modified>
  <cp:category>Enerji Yönetimi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1055-11.1.0.10161</vt:lpwstr>
  </property>
</Properties>
</file>